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mure keskiner" userId="ac3d15fe72a0c84e" providerId="LiveId" clId="{EC4F7063-1320-4373-B657-0DD77AA7A21A}"/>
    <pc:docChg chg="custSel modSld">
      <pc:chgData name="Mahmure keskiner" userId="ac3d15fe72a0c84e" providerId="LiveId" clId="{EC4F7063-1320-4373-B657-0DD77AA7A21A}" dt="2024-10-13T19:06:27.390" v="549" actId="113"/>
      <pc:docMkLst>
        <pc:docMk/>
      </pc:docMkLst>
      <pc:sldChg chg="modSp mod">
        <pc:chgData name="Mahmure keskiner" userId="ac3d15fe72a0c84e" providerId="LiveId" clId="{EC4F7063-1320-4373-B657-0DD77AA7A21A}" dt="2024-10-13T17:45:39.594" v="279" actId="1076"/>
        <pc:sldMkLst>
          <pc:docMk/>
          <pc:sldMk cId="1073307663" sldId="257"/>
        </pc:sldMkLst>
        <pc:spChg chg="mod">
          <ac:chgData name="Mahmure keskiner" userId="ac3d15fe72a0c84e" providerId="LiveId" clId="{EC4F7063-1320-4373-B657-0DD77AA7A21A}" dt="2024-10-13T09:48:14.445" v="38" actId="20577"/>
          <ac:spMkLst>
            <pc:docMk/>
            <pc:sldMk cId="1073307663" sldId="257"/>
            <ac:spMk id="3" creationId="{FB11463A-3B95-4C6C-9C55-D91DBD2D355A}"/>
          </ac:spMkLst>
        </pc:spChg>
        <pc:picChg chg="mod">
          <ac:chgData name="Mahmure keskiner" userId="ac3d15fe72a0c84e" providerId="LiveId" clId="{EC4F7063-1320-4373-B657-0DD77AA7A21A}" dt="2024-10-13T17:45:39.594" v="279" actId="1076"/>
          <ac:picMkLst>
            <pc:docMk/>
            <pc:sldMk cId="1073307663" sldId="257"/>
            <ac:picMk id="2050" creationId="{2569428E-9C55-47CD-B86A-ACAEF9ED8FD0}"/>
          </ac:picMkLst>
        </pc:picChg>
      </pc:sldChg>
      <pc:sldChg chg="modSp mod">
        <pc:chgData name="Mahmure keskiner" userId="ac3d15fe72a0c84e" providerId="LiveId" clId="{EC4F7063-1320-4373-B657-0DD77AA7A21A}" dt="2024-10-13T10:12:05.149" v="41" actId="113"/>
        <pc:sldMkLst>
          <pc:docMk/>
          <pc:sldMk cId="2149377675" sldId="259"/>
        </pc:sldMkLst>
        <pc:spChg chg="mod">
          <ac:chgData name="Mahmure keskiner" userId="ac3d15fe72a0c84e" providerId="LiveId" clId="{EC4F7063-1320-4373-B657-0DD77AA7A21A}" dt="2024-10-13T10:12:05.149" v="41" actId="113"/>
          <ac:spMkLst>
            <pc:docMk/>
            <pc:sldMk cId="2149377675" sldId="259"/>
            <ac:spMk id="3" creationId="{21A6FC0C-4C8C-4CC5-BD82-4C92AD5C8824}"/>
          </ac:spMkLst>
        </pc:spChg>
      </pc:sldChg>
      <pc:sldChg chg="modSp mod">
        <pc:chgData name="Mahmure keskiner" userId="ac3d15fe72a0c84e" providerId="LiveId" clId="{EC4F7063-1320-4373-B657-0DD77AA7A21A}" dt="2024-10-13T19:03:14.661" v="451" actId="113"/>
        <pc:sldMkLst>
          <pc:docMk/>
          <pc:sldMk cId="2039853585" sldId="260"/>
        </pc:sldMkLst>
        <pc:spChg chg="mod">
          <ac:chgData name="Mahmure keskiner" userId="ac3d15fe72a0c84e" providerId="LiveId" clId="{EC4F7063-1320-4373-B657-0DD77AA7A21A}" dt="2024-10-13T19:03:14.661" v="451" actId="113"/>
          <ac:spMkLst>
            <pc:docMk/>
            <pc:sldMk cId="2039853585" sldId="260"/>
            <ac:spMk id="3" creationId="{D7D77FBF-B139-438B-9487-CBFD79A2BF5E}"/>
          </ac:spMkLst>
        </pc:spChg>
      </pc:sldChg>
      <pc:sldChg chg="modSp mod">
        <pc:chgData name="Mahmure keskiner" userId="ac3d15fe72a0c84e" providerId="LiveId" clId="{EC4F7063-1320-4373-B657-0DD77AA7A21A}" dt="2024-10-13T09:40:02.896" v="0" actId="113"/>
        <pc:sldMkLst>
          <pc:docMk/>
          <pc:sldMk cId="4116654807" sldId="261"/>
        </pc:sldMkLst>
        <pc:spChg chg="mod">
          <ac:chgData name="Mahmure keskiner" userId="ac3d15fe72a0c84e" providerId="LiveId" clId="{EC4F7063-1320-4373-B657-0DD77AA7A21A}" dt="2024-10-13T09:40:02.896" v="0" actId="113"/>
          <ac:spMkLst>
            <pc:docMk/>
            <pc:sldMk cId="4116654807" sldId="261"/>
            <ac:spMk id="2" creationId="{39ACE49B-1514-4B14-8B46-B5C16C987155}"/>
          </ac:spMkLst>
        </pc:spChg>
      </pc:sldChg>
      <pc:sldChg chg="modSp mod">
        <pc:chgData name="Mahmure keskiner" userId="ac3d15fe72a0c84e" providerId="LiveId" clId="{EC4F7063-1320-4373-B657-0DD77AA7A21A}" dt="2024-10-13T09:40:31.767" v="2" actId="113"/>
        <pc:sldMkLst>
          <pc:docMk/>
          <pc:sldMk cId="273211366" sldId="262"/>
        </pc:sldMkLst>
        <pc:spChg chg="mod">
          <ac:chgData name="Mahmure keskiner" userId="ac3d15fe72a0c84e" providerId="LiveId" clId="{EC4F7063-1320-4373-B657-0DD77AA7A21A}" dt="2024-10-13T09:40:25.253" v="1" actId="113"/>
          <ac:spMkLst>
            <pc:docMk/>
            <pc:sldMk cId="273211366" sldId="262"/>
            <ac:spMk id="2" creationId="{C3200785-D098-45DA-94C9-8B24B3A0438A}"/>
          </ac:spMkLst>
        </pc:spChg>
        <pc:spChg chg="mod">
          <ac:chgData name="Mahmure keskiner" userId="ac3d15fe72a0c84e" providerId="LiveId" clId="{EC4F7063-1320-4373-B657-0DD77AA7A21A}" dt="2024-10-13T09:40:31.767" v="2" actId="113"/>
          <ac:spMkLst>
            <pc:docMk/>
            <pc:sldMk cId="273211366" sldId="262"/>
            <ac:spMk id="3" creationId="{EB99058F-4825-4AB2-B573-5F6F0FDA1150}"/>
          </ac:spMkLst>
        </pc:spChg>
      </pc:sldChg>
      <pc:sldChg chg="addSp delSp modSp mod">
        <pc:chgData name="Mahmure keskiner" userId="ac3d15fe72a0c84e" providerId="LiveId" clId="{EC4F7063-1320-4373-B657-0DD77AA7A21A}" dt="2024-10-13T10:13:58.106" v="44" actId="21"/>
        <pc:sldMkLst>
          <pc:docMk/>
          <pc:sldMk cId="2003933042" sldId="265"/>
        </pc:sldMkLst>
        <pc:spChg chg="mod">
          <ac:chgData name="Mahmure keskiner" userId="ac3d15fe72a0c84e" providerId="LiveId" clId="{EC4F7063-1320-4373-B657-0DD77AA7A21A}" dt="2024-10-13T09:41:01.467" v="3" actId="113"/>
          <ac:spMkLst>
            <pc:docMk/>
            <pc:sldMk cId="2003933042" sldId="265"/>
            <ac:spMk id="3" creationId="{AFA89299-871E-4232-9A3E-1FB8B9E84449}"/>
          </ac:spMkLst>
        </pc:spChg>
        <pc:spChg chg="add del mod">
          <ac:chgData name="Mahmure keskiner" userId="ac3d15fe72a0c84e" providerId="LiveId" clId="{EC4F7063-1320-4373-B657-0DD77AA7A21A}" dt="2024-10-13T10:13:58.106" v="44" actId="21"/>
          <ac:spMkLst>
            <pc:docMk/>
            <pc:sldMk cId="2003933042" sldId="265"/>
            <ac:spMk id="4" creationId="{5A1BA5B1-1DC6-4A99-A8E1-2A84F4504243}"/>
          </ac:spMkLst>
        </pc:spChg>
      </pc:sldChg>
      <pc:sldChg chg="modSp mod">
        <pc:chgData name="Mahmure keskiner" userId="ac3d15fe72a0c84e" providerId="LiveId" clId="{EC4F7063-1320-4373-B657-0DD77AA7A21A}" dt="2024-10-13T10:14:21.416" v="56" actId="20577"/>
        <pc:sldMkLst>
          <pc:docMk/>
          <pc:sldMk cId="861163004" sldId="266"/>
        </pc:sldMkLst>
        <pc:spChg chg="mod">
          <ac:chgData name="Mahmure keskiner" userId="ac3d15fe72a0c84e" providerId="LiveId" clId="{EC4F7063-1320-4373-B657-0DD77AA7A21A}" dt="2024-10-13T10:14:21.416" v="56" actId="20577"/>
          <ac:spMkLst>
            <pc:docMk/>
            <pc:sldMk cId="861163004" sldId="266"/>
            <ac:spMk id="3" creationId="{FFA8BDD9-F637-4593-9F68-B1723285306B}"/>
          </ac:spMkLst>
        </pc:spChg>
      </pc:sldChg>
      <pc:sldChg chg="modSp mod">
        <pc:chgData name="Mahmure keskiner" userId="ac3d15fe72a0c84e" providerId="LiveId" clId="{EC4F7063-1320-4373-B657-0DD77AA7A21A}" dt="2024-10-13T09:41:31.254" v="6" actId="113"/>
        <pc:sldMkLst>
          <pc:docMk/>
          <pc:sldMk cId="509672536" sldId="267"/>
        </pc:sldMkLst>
        <pc:spChg chg="mod">
          <ac:chgData name="Mahmure keskiner" userId="ac3d15fe72a0c84e" providerId="LiveId" clId="{EC4F7063-1320-4373-B657-0DD77AA7A21A}" dt="2024-10-13T09:41:31.254" v="6" actId="113"/>
          <ac:spMkLst>
            <pc:docMk/>
            <pc:sldMk cId="509672536" sldId="267"/>
            <ac:spMk id="3" creationId="{41459261-5DF9-42E0-9814-C9828CE384FB}"/>
          </ac:spMkLst>
        </pc:spChg>
      </pc:sldChg>
      <pc:sldChg chg="modSp mod">
        <pc:chgData name="Mahmure keskiner" userId="ac3d15fe72a0c84e" providerId="LiveId" clId="{EC4F7063-1320-4373-B657-0DD77AA7A21A}" dt="2024-10-13T10:15:19.098" v="71" actId="20577"/>
        <pc:sldMkLst>
          <pc:docMk/>
          <pc:sldMk cId="660157909" sldId="269"/>
        </pc:sldMkLst>
        <pc:spChg chg="mod">
          <ac:chgData name="Mahmure keskiner" userId="ac3d15fe72a0c84e" providerId="LiveId" clId="{EC4F7063-1320-4373-B657-0DD77AA7A21A}" dt="2024-10-13T10:15:19.098" v="71" actId="20577"/>
          <ac:spMkLst>
            <pc:docMk/>
            <pc:sldMk cId="660157909" sldId="269"/>
            <ac:spMk id="3" creationId="{E17B1DBC-76B0-4A59-8337-461B1BC013AA}"/>
          </ac:spMkLst>
        </pc:spChg>
      </pc:sldChg>
      <pc:sldChg chg="modSp mod">
        <pc:chgData name="Mahmure keskiner" userId="ac3d15fe72a0c84e" providerId="LiveId" clId="{EC4F7063-1320-4373-B657-0DD77AA7A21A}" dt="2024-10-13T09:42:02.844" v="7" actId="113"/>
        <pc:sldMkLst>
          <pc:docMk/>
          <pc:sldMk cId="2755256159" sldId="270"/>
        </pc:sldMkLst>
        <pc:spChg chg="mod">
          <ac:chgData name="Mahmure keskiner" userId="ac3d15fe72a0c84e" providerId="LiveId" clId="{EC4F7063-1320-4373-B657-0DD77AA7A21A}" dt="2024-10-13T09:42:02.844" v="7" actId="113"/>
          <ac:spMkLst>
            <pc:docMk/>
            <pc:sldMk cId="2755256159" sldId="270"/>
            <ac:spMk id="3" creationId="{26F0CB16-A6E2-42BB-8A99-796ACC7400C1}"/>
          </ac:spMkLst>
        </pc:spChg>
      </pc:sldChg>
      <pc:sldChg chg="modSp mod">
        <pc:chgData name="Mahmure keskiner" userId="ac3d15fe72a0c84e" providerId="LiveId" clId="{EC4F7063-1320-4373-B657-0DD77AA7A21A}" dt="2024-10-13T10:15:40.564" v="74" actId="20577"/>
        <pc:sldMkLst>
          <pc:docMk/>
          <pc:sldMk cId="2104561108" sldId="271"/>
        </pc:sldMkLst>
        <pc:spChg chg="mod">
          <ac:chgData name="Mahmure keskiner" userId="ac3d15fe72a0c84e" providerId="LiveId" clId="{EC4F7063-1320-4373-B657-0DD77AA7A21A}" dt="2024-10-13T10:15:40.564" v="74" actId="20577"/>
          <ac:spMkLst>
            <pc:docMk/>
            <pc:sldMk cId="2104561108" sldId="271"/>
            <ac:spMk id="3" creationId="{CEB964C9-EE5D-442B-B872-A2C6F0799E7B}"/>
          </ac:spMkLst>
        </pc:spChg>
      </pc:sldChg>
      <pc:sldChg chg="modSp mod">
        <pc:chgData name="Mahmure keskiner" userId="ac3d15fe72a0c84e" providerId="LiveId" clId="{EC4F7063-1320-4373-B657-0DD77AA7A21A}" dt="2024-10-13T13:18:32.920" v="277" actId="20577"/>
        <pc:sldMkLst>
          <pc:docMk/>
          <pc:sldMk cId="835504193" sldId="272"/>
        </pc:sldMkLst>
        <pc:spChg chg="mod">
          <ac:chgData name="Mahmure keskiner" userId="ac3d15fe72a0c84e" providerId="LiveId" clId="{EC4F7063-1320-4373-B657-0DD77AA7A21A}" dt="2024-10-13T13:18:32.920" v="277" actId="20577"/>
          <ac:spMkLst>
            <pc:docMk/>
            <pc:sldMk cId="835504193" sldId="272"/>
            <ac:spMk id="2" creationId="{6526A602-68E0-45A8-8826-42CA04989A78}"/>
          </ac:spMkLst>
        </pc:spChg>
      </pc:sldChg>
      <pc:sldChg chg="modSp mod">
        <pc:chgData name="Mahmure keskiner" userId="ac3d15fe72a0c84e" providerId="LiveId" clId="{EC4F7063-1320-4373-B657-0DD77AA7A21A}" dt="2024-10-13T09:42:42.184" v="12" actId="113"/>
        <pc:sldMkLst>
          <pc:docMk/>
          <pc:sldMk cId="2538711890" sldId="273"/>
        </pc:sldMkLst>
        <pc:spChg chg="mod">
          <ac:chgData name="Mahmure keskiner" userId="ac3d15fe72a0c84e" providerId="LiveId" clId="{EC4F7063-1320-4373-B657-0DD77AA7A21A}" dt="2024-10-13T09:42:31.123" v="10" actId="113"/>
          <ac:spMkLst>
            <pc:docMk/>
            <pc:sldMk cId="2538711890" sldId="273"/>
            <ac:spMk id="2" creationId="{3E0796B2-65DC-4C9C-92DC-939770C369AA}"/>
          </ac:spMkLst>
        </pc:spChg>
        <pc:spChg chg="mod">
          <ac:chgData name="Mahmure keskiner" userId="ac3d15fe72a0c84e" providerId="LiveId" clId="{EC4F7063-1320-4373-B657-0DD77AA7A21A}" dt="2024-10-13T09:42:42.184" v="12" actId="113"/>
          <ac:spMkLst>
            <pc:docMk/>
            <pc:sldMk cId="2538711890" sldId="273"/>
            <ac:spMk id="3" creationId="{8AE88B02-D14D-487F-BCA1-9D4E105C85CE}"/>
          </ac:spMkLst>
        </pc:spChg>
      </pc:sldChg>
      <pc:sldChg chg="modSp mod">
        <pc:chgData name="Mahmure keskiner" userId="ac3d15fe72a0c84e" providerId="LiveId" clId="{EC4F7063-1320-4373-B657-0DD77AA7A21A}" dt="2024-10-13T10:16:12.374" v="77" actId="113"/>
        <pc:sldMkLst>
          <pc:docMk/>
          <pc:sldMk cId="400714797" sldId="274"/>
        </pc:sldMkLst>
        <pc:spChg chg="mod">
          <ac:chgData name="Mahmure keskiner" userId="ac3d15fe72a0c84e" providerId="LiveId" clId="{EC4F7063-1320-4373-B657-0DD77AA7A21A}" dt="2024-10-13T10:16:12.374" v="77" actId="113"/>
          <ac:spMkLst>
            <pc:docMk/>
            <pc:sldMk cId="400714797" sldId="274"/>
            <ac:spMk id="3" creationId="{7F087120-CFBA-4B86-9804-5EC415528D0E}"/>
          </ac:spMkLst>
        </pc:spChg>
      </pc:sldChg>
      <pc:sldChg chg="modSp mod">
        <pc:chgData name="Mahmure keskiner" userId="ac3d15fe72a0c84e" providerId="LiveId" clId="{EC4F7063-1320-4373-B657-0DD77AA7A21A}" dt="2024-10-13T10:16:29.184" v="78" actId="113"/>
        <pc:sldMkLst>
          <pc:docMk/>
          <pc:sldMk cId="333535062" sldId="275"/>
        </pc:sldMkLst>
        <pc:spChg chg="mod">
          <ac:chgData name="Mahmure keskiner" userId="ac3d15fe72a0c84e" providerId="LiveId" clId="{EC4F7063-1320-4373-B657-0DD77AA7A21A}" dt="2024-10-13T09:43:15.212" v="15" actId="113"/>
          <ac:spMkLst>
            <pc:docMk/>
            <pc:sldMk cId="333535062" sldId="275"/>
            <ac:spMk id="2" creationId="{F9F5DF0A-1875-496C-B68D-07D8F3DA57E8}"/>
          </ac:spMkLst>
        </pc:spChg>
        <pc:spChg chg="mod">
          <ac:chgData name="Mahmure keskiner" userId="ac3d15fe72a0c84e" providerId="LiveId" clId="{EC4F7063-1320-4373-B657-0DD77AA7A21A}" dt="2024-10-13T10:16:29.184" v="78" actId="113"/>
          <ac:spMkLst>
            <pc:docMk/>
            <pc:sldMk cId="333535062" sldId="275"/>
            <ac:spMk id="3" creationId="{ED7914F3-AC7D-4960-9E77-58C49EA7FFA7}"/>
          </ac:spMkLst>
        </pc:spChg>
      </pc:sldChg>
      <pc:sldChg chg="modSp mod">
        <pc:chgData name="Mahmure keskiner" userId="ac3d15fe72a0c84e" providerId="LiveId" clId="{EC4F7063-1320-4373-B657-0DD77AA7A21A}" dt="2024-10-13T10:17:55.363" v="270" actId="20577"/>
        <pc:sldMkLst>
          <pc:docMk/>
          <pc:sldMk cId="1552355743" sldId="276"/>
        </pc:sldMkLst>
        <pc:spChg chg="mod">
          <ac:chgData name="Mahmure keskiner" userId="ac3d15fe72a0c84e" providerId="LiveId" clId="{EC4F7063-1320-4373-B657-0DD77AA7A21A}" dt="2024-10-13T10:17:55.363" v="270" actId="20577"/>
          <ac:spMkLst>
            <pc:docMk/>
            <pc:sldMk cId="1552355743" sldId="276"/>
            <ac:spMk id="3" creationId="{7647F05D-1DA3-4B14-B70D-EEA2DE4D265B}"/>
          </ac:spMkLst>
        </pc:spChg>
      </pc:sldChg>
      <pc:sldChg chg="modSp mod">
        <pc:chgData name="Mahmure keskiner" userId="ac3d15fe72a0c84e" providerId="LiveId" clId="{EC4F7063-1320-4373-B657-0DD77AA7A21A}" dt="2024-10-13T10:18:06.830" v="273" actId="113"/>
        <pc:sldMkLst>
          <pc:docMk/>
          <pc:sldMk cId="3856291080" sldId="277"/>
        </pc:sldMkLst>
        <pc:spChg chg="mod">
          <ac:chgData name="Mahmure keskiner" userId="ac3d15fe72a0c84e" providerId="LiveId" clId="{EC4F7063-1320-4373-B657-0DD77AA7A21A}" dt="2024-10-13T09:43:39.147" v="17" actId="113"/>
          <ac:spMkLst>
            <pc:docMk/>
            <pc:sldMk cId="3856291080" sldId="277"/>
            <ac:spMk id="2" creationId="{5E11A09C-58AD-42D5-90F7-ABC3553912DB}"/>
          </ac:spMkLst>
        </pc:spChg>
        <pc:spChg chg="mod">
          <ac:chgData name="Mahmure keskiner" userId="ac3d15fe72a0c84e" providerId="LiveId" clId="{EC4F7063-1320-4373-B657-0DD77AA7A21A}" dt="2024-10-13T10:18:06.830" v="273" actId="113"/>
          <ac:spMkLst>
            <pc:docMk/>
            <pc:sldMk cId="3856291080" sldId="277"/>
            <ac:spMk id="3" creationId="{F16472E9-26E7-499B-A919-2F34817FB983}"/>
          </ac:spMkLst>
        </pc:spChg>
      </pc:sldChg>
      <pc:sldChg chg="modSp mod">
        <pc:chgData name="Mahmure keskiner" userId="ac3d15fe72a0c84e" providerId="LiveId" clId="{EC4F7063-1320-4373-B657-0DD77AA7A21A}" dt="2024-10-13T19:05:15.225" v="503" actId="20577"/>
        <pc:sldMkLst>
          <pc:docMk/>
          <pc:sldMk cId="39471677" sldId="278"/>
        </pc:sldMkLst>
        <pc:spChg chg="mod">
          <ac:chgData name="Mahmure keskiner" userId="ac3d15fe72a0c84e" providerId="LiveId" clId="{EC4F7063-1320-4373-B657-0DD77AA7A21A}" dt="2024-10-13T09:43:51.036" v="18" actId="113"/>
          <ac:spMkLst>
            <pc:docMk/>
            <pc:sldMk cId="39471677" sldId="278"/>
            <ac:spMk id="2" creationId="{6B482CBF-4124-4E54-B3E2-121B4BEA72CE}"/>
          </ac:spMkLst>
        </pc:spChg>
        <pc:spChg chg="mod">
          <ac:chgData name="Mahmure keskiner" userId="ac3d15fe72a0c84e" providerId="LiveId" clId="{EC4F7063-1320-4373-B657-0DD77AA7A21A}" dt="2024-10-13T19:05:15.225" v="503" actId="20577"/>
          <ac:spMkLst>
            <pc:docMk/>
            <pc:sldMk cId="39471677" sldId="278"/>
            <ac:spMk id="3" creationId="{8B841DEA-7302-4869-BC5F-9643BCCF88FA}"/>
          </ac:spMkLst>
        </pc:spChg>
      </pc:sldChg>
      <pc:sldChg chg="modSp mod">
        <pc:chgData name="Mahmure keskiner" userId="ac3d15fe72a0c84e" providerId="LiveId" clId="{EC4F7063-1320-4373-B657-0DD77AA7A21A}" dt="2024-10-13T09:44:07.097" v="20" actId="113"/>
        <pc:sldMkLst>
          <pc:docMk/>
          <pc:sldMk cId="2654013716" sldId="279"/>
        </pc:sldMkLst>
        <pc:spChg chg="mod">
          <ac:chgData name="Mahmure keskiner" userId="ac3d15fe72a0c84e" providerId="LiveId" clId="{EC4F7063-1320-4373-B657-0DD77AA7A21A}" dt="2024-10-13T09:44:07.097" v="20" actId="113"/>
          <ac:spMkLst>
            <pc:docMk/>
            <pc:sldMk cId="2654013716" sldId="279"/>
            <ac:spMk id="2" creationId="{8A28CA64-9335-4768-A5CD-2895B162F3BD}"/>
          </ac:spMkLst>
        </pc:spChg>
      </pc:sldChg>
      <pc:sldChg chg="modSp mod">
        <pc:chgData name="Mahmure keskiner" userId="ac3d15fe72a0c84e" providerId="LiveId" clId="{EC4F7063-1320-4373-B657-0DD77AA7A21A}" dt="2024-10-13T09:44:49.843" v="24" actId="113"/>
        <pc:sldMkLst>
          <pc:docMk/>
          <pc:sldMk cId="378939620" sldId="280"/>
        </pc:sldMkLst>
        <pc:spChg chg="mod">
          <ac:chgData name="Mahmure keskiner" userId="ac3d15fe72a0c84e" providerId="LiveId" clId="{EC4F7063-1320-4373-B657-0DD77AA7A21A}" dt="2024-10-13T09:44:15.409" v="21" actId="113"/>
          <ac:spMkLst>
            <pc:docMk/>
            <pc:sldMk cId="378939620" sldId="280"/>
            <ac:spMk id="2" creationId="{5EAEE891-C244-4534-B5C9-99156117D528}"/>
          </ac:spMkLst>
        </pc:spChg>
        <pc:spChg chg="mod">
          <ac:chgData name="Mahmure keskiner" userId="ac3d15fe72a0c84e" providerId="LiveId" clId="{EC4F7063-1320-4373-B657-0DD77AA7A21A}" dt="2024-10-13T09:44:49.843" v="24" actId="113"/>
          <ac:spMkLst>
            <pc:docMk/>
            <pc:sldMk cId="378939620" sldId="280"/>
            <ac:spMk id="3" creationId="{31737FFB-43D1-47BC-85C6-298EEB0BB1DA}"/>
          </ac:spMkLst>
        </pc:spChg>
      </pc:sldChg>
      <pc:sldChg chg="modSp mod">
        <pc:chgData name="Mahmure keskiner" userId="ac3d15fe72a0c84e" providerId="LiveId" clId="{EC4F7063-1320-4373-B657-0DD77AA7A21A}" dt="2024-10-13T10:18:47.560" v="275" actId="113"/>
        <pc:sldMkLst>
          <pc:docMk/>
          <pc:sldMk cId="1733102963" sldId="281"/>
        </pc:sldMkLst>
        <pc:spChg chg="mod">
          <ac:chgData name="Mahmure keskiner" userId="ac3d15fe72a0c84e" providerId="LiveId" clId="{EC4F7063-1320-4373-B657-0DD77AA7A21A}" dt="2024-10-13T10:18:39.546" v="274" actId="113"/>
          <ac:spMkLst>
            <pc:docMk/>
            <pc:sldMk cId="1733102963" sldId="281"/>
            <ac:spMk id="2" creationId="{FD47F48D-EC20-4395-A236-5797242A18BC}"/>
          </ac:spMkLst>
        </pc:spChg>
        <pc:spChg chg="mod">
          <ac:chgData name="Mahmure keskiner" userId="ac3d15fe72a0c84e" providerId="LiveId" clId="{EC4F7063-1320-4373-B657-0DD77AA7A21A}" dt="2024-10-13T10:18:47.560" v="275" actId="113"/>
          <ac:spMkLst>
            <pc:docMk/>
            <pc:sldMk cId="1733102963" sldId="281"/>
            <ac:spMk id="3" creationId="{F0CE0E69-FF7E-40F4-979E-57A82DE7A860}"/>
          </ac:spMkLst>
        </pc:spChg>
      </pc:sldChg>
      <pc:sldChg chg="modSp mod">
        <pc:chgData name="Mahmure keskiner" userId="ac3d15fe72a0c84e" providerId="LiveId" clId="{EC4F7063-1320-4373-B657-0DD77AA7A21A}" dt="2024-10-13T19:06:27.390" v="549" actId="113"/>
        <pc:sldMkLst>
          <pc:docMk/>
          <pc:sldMk cId="3909335961" sldId="282"/>
        </pc:sldMkLst>
        <pc:spChg chg="mod">
          <ac:chgData name="Mahmure keskiner" userId="ac3d15fe72a0c84e" providerId="LiveId" clId="{EC4F7063-1320-4373-B657-0DD77AA7A21A}" dt="2024-10-13T09:45:03.014" v="25" actId="113"/>
          <ac:spMkLst>
            <pc:docMk/>
            <pc:sldMk cId="3909335961" sldId="282"/>
            <ac:spMk id="2" creationId="{3BF2FE4F-58FD-4F2C-A040-D0FE15538472}"/>
          </ac:spMkLst>
        </pc:spChg>
        <pc:spChg chg="mod">
          <ac:chgData name="Mahmure keskiner" userId="ac3d15fe72a0c84e" providerId="LiveId" clId="{EC4F7063-1320-4373-B657-0DD77AA7A21A}" dt="2024-10-13T19:06:27.390" v="549" actId="113"/>
          <ac:spMkLst>
            <pc:docMk/>
            <pc:sldMk cId="3909335961" sldId="282"/>
            <ac:spMk id="3" creationId="{B0A300D5-A01B-46C5-9E91-DA0B9931A52A}"/>
          </ac:spMkLst>
        </pc:spChg>
      </pc:sldChg>
      <pc:sldChg chg="modSp mod">
        <pc:chgData name="Mahmure keskiner" userId="ac3d15fe72a0c84e" providerId="LiveId" clId="{EC4F7063-1320-4373-B657-0DD77AA7A21A}" dt="2024-10-13T09:46:02.055" v="35" actId="113"/>
        <pc:sldMkLst>
          <pc:docMk/>
          <pc:sldMk cId="512704112" sldId="283"/>
        </pc:sldMkLst>
        <pc:spChg chg="mod">
          <ac:chgData name="Mahmure keskiner" userId="ac3d15fe72a0c84e" providerId="LiveId" clId="{EC4F7063-1320-4373-B657-0DD77AA7A21A}" dt="2024-10-13T09:45:33.433" v="30" actId="113"/>
          <ac:spMkLst>
            <pc:docMk/>
            <pc:sldMk cId="512704112" sldId="283"/>
            <ac:spMk id="2" creationId="{BCF65467-3139-49E4-9BCE-2FE7393499CC}"/>
          </ac:spMkLst>
        </pc:spChg>
        <pc:spChg chg="mod">
          <ac:chgData name="Mahmure keskiner" userId="ac3d15fe72a0c84e" providerId="LiveId" clId="{EC4F7063-1320-4373-B657-0DD77AA7A21A}" dt="2024-10-13T09:46:02.055" v="35" actId="113"/>
          <ac:spMkLst>
            <pc:docMk/>
            <pc:sldMk cId="512704112" sldId="283"/>
            <ac:spMk id="3" creationId="{EF3B4903-1760-4105-9F21-979F1080C0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5DF2072-0546-4A98-B7ED-4B8E11453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4968BFE6-B6CB-4F6D-B1B4-18D0E0137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F83E2D99-6A9D-4FBD-B236-709A1658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954F-E0DD-484B-B3BD-16996BA49C51}" type="datetimeFigureOut">
              <a:rPr lang="tr-TR" smtClean="0"/>
              <a:t>23.10.2024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039613AD-6CBB-4801-8AE8-CD91A0E6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910E746-881E-4DE3-848C-D71E74CC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9663-4006-452F-9D9E-EC74C381DE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419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9B9CE89-F961-49F2-8D9E-D2950D94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6D43B64B-14C4-49FB-9CE8-958E4E2AB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6917F083-240E-4845-8646-B4F1B463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954F-E0DD-484B-B3BD-16996BA49C51}" type="datetimeFigureOut">
              <a:rPr lang="tr-TR" smtClean="0"/>
              <a:t>23.10.2024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2B61361E-032C-4F2C-932B-65C04236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7879F8D7-8CEE-468B-8E13-2B57A2F2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9663-4006-452F-9D9E-EC74C381DE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18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30F4CCE1-8CB1-4EF7-8BCA-DD78104C7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9B587C89-4083-43C6-9D8B-FBA26DF16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3AB37110-CE3C-4FA4-B74D-5EF87FB21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954F-E0DD-484B-B3BD-16996BA49C51}" type="datetimeFigureOut">
              <a:rPr lang="tr-TR" smtClean="0"/>
              <a:t>23.10.2024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320903DB-1088-47C8-8014-7C0444BA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4765AAB-EE6E-4A92-BF1A-7D6622CF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9663-4006-452F-9D9E-EC74C381DE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368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5687699-9707-4439-B4E4-3A53AA393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DE560F5-EBF5-44DD-9011-11F8FF8B9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9250DC4B-2F6F-4DC9-85ED-5D35B9D7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954F-E0DD-484B-B3BD-16996BA49C51}" type="datetimeFigureOut">
              <a:rPr lang="tr-TR" smtClean="0"/>
              <a:t>23.10.2024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F77E4302-C92C-43A0-82C1-9021F98E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E07276C-6B9A-413B-BFA4-41DF1D54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9663-4006-452F-9D9E-EC74C381DE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93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1EC6DC0-B9D1-4422-89B2-4F43F618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D9A47486-6181-4ABF-90A1-44C23A9B4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CFE22E80-E3B0-4958-8964-24E89352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954F-E0DD-484B-B3BD-16996BA49C51}" type="datetimeFigureOut">
              <a:rPr lang="tr-TR" smtClean="0"/>
              <a:t>23.10.2024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EEB2DFAF-6845-4E10-B844-703608FE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40C71EC0-3CE1-48CD-9BDC-95C8E5C4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9663-4006-452F-9D9E-EC74C381DE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52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47C4DB2-A030-4A81-AF54-8419BBB0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AD63090-A97C-4DF2-A45E-745B7EF9D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B5F5A760-5FE1-4B40-9B03-3156624B2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3DE4054A-C65E-47C8-ACAD-1D82FD97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954F-E0DD-484B-B3BD-16996BA49C51}" type="datetimeFigureOut">
              <a:rPr lang="tr-TR" smtClean="0"/>
              <a:t>23.10.2024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93879314-ED7C-4924-9A82-AEE0764C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4B6067E5-DA11-4533-A7B1-B2EFEECB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9663-4006-452F-9D9E-EC74C381DE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91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CA38853-6214-48C7-8510-4D96B739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729C1F3B-D6BB-4C3E-9EDF-01E2C08F8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586B91B3-A7BB-49EE-8E9A-1A20B85D5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816C709F-78A2-42BC-96BD-933AB54B5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1D78E6AF-B3C5-471D-904F-210C09CB7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55B0F47A-6A39-41F7-BB07-1D6FE3C5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954F-E0DD-484B-B3BD-16996BA49C51}" type="datetimeFigureOut">
              <a:rPr lang="tr-TR" smtClean="0"/>
              <a:t>23.10.2024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BF5900AF-7E8C-491C-8E78-75F4405B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EDBFF071-8604-42C9-BF5D-879CBFEB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9663-4006-452F-9D9E-EC74C381DE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94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AC358C4-D784-4D33-ADB3-53772C55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2285D200-C276-4A05-9100-31F83653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954F-E0DD-484B-B3BD-16996BA49C51}" type="datetimeFigureOut">
              <a:rPr lang="tr-TR" smtClean="0"/>
              <a:t>23.10.2024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23DD4FAD-3F33-4113-B7CD-CEDACC071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40837C5D-26FA-4BB9-8F7D-6F9D0F98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9663-4006-452F-9D9E-EC74C381DE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76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21D729F0-B4E9-439E-B141-7840ADD2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954F-E0DD-484B-B3BD-16996BA49C51}" type="datetimeFigureOut">
              <a:rPr lang="tr-TR" smtClean="0"/>
              <a:t>23.10.2024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DD046508-B1E8-445B-B2A6-636AAEC1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5B01887A-CB33-4AFB-B105-4E478EE6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9663-4006-452F-9D9E-EC74C381DE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230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8FFDDB5-D24E-4EAE-9D88-F26D770E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A366C32-FF0E-427F-B60C-722594793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B6946F1F-7EE3-4F0A-BA4F-E62AF5300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CCE491DE-B765-4DBA-832E-16F88ABC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954F-E0DD-484B-B3BD-16996BA49C51}" type="datetimeFigureOut">
              <a:rPr lang="tr-TR" smtClean="0"/>
              <a:t>23.10.2024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DFADE812-0D78-4163-95FF-24100E8E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895197CC-8D27-44A2-8B0A-60E4839E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9663-4006-452F-9D9E-EC74C381DE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79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EA4BD31-EB4C-44D8-B989-DA87BEE7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AB5ADF36-68C6-4E29-B8D4-80AF6BA05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7828FE09-4F0D-4349-81CB-22BE46447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5C2A3B45-5BE9-46D0-BDC6-7D79C6144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954F-E0DD-484B-B3BD-16996BA49C51}" type="datetimeFigureOut">
              <a:rPr lang="tr-TR" smtClean="0"/>
              <a:t>23.10.2024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D2DD1D6E-0405-4D0F-8414-090F6C61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9E39975D-88E0-4CF9-AFCD-40606589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9663-4006-452F-9D9E-EC74C381DE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11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2E986FCC-128A-40D8-96E2-007DE136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66304A61-17EC-443D-9E42-13F42D227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5FE921C6-1F93-4615-B985-ACFF2B215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954F-E0DD-484B-B3BD-16996BA49C51}" type="datetimeFigureOut">
              <a:rPr lang="tr-TR" smtClean="0"/>
              <a:t>23.10.2024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86EC7EBB-586F-44FE-9279-A7F5C33A1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00F0D6AC-3CCF-4E9F-AE68-5493E0173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E9663-4006-452F-9D9E-EC74C381DE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350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4BC99FA-17EE-46E5-A9A3-56578C51D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279174" cy="489291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97AF5233-0F8D-493A-BF3A-F89D3C6A4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08558"/>
          </a:xfrm>
        </p:spPr>
        <p:txBody>
          <a:bodyPr>
            <a:normAutofit/>
          </a:bodyPr>
          <a:lstStyle/>
          <a:p>
            <a:r>
              <a:rPr lang="tr-TR"/>
              <a:t>2024 HUKUK MUHAKEMELERİ USULÜ DEĞİŞİKLİK TÜZÜĞÜ </a:t>
            </a:r>
          </a:p>
          <a:p>
            <a:r>
              <a:rPr lang="tr-TR"/>
              <a:t>SUNUM MAHMURE KESKİNER</a:t>
            </a:r>
          </a:p>
          <a:p>
            <a:r>
              <a:rPr lang="tr-TR"/>
              <a:t>14 EKİM 2024 </a:t>
            </a:r>
          </a:p>
          <a:p>
            <a:r>
              <a:rPr lang="tr-TR"/>
              <a:t>Lefkoşa </a:t>
            </a:r>
            <a:endParaRPr lang="tr-TR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0CEFACE-049D-4FF2-99B9-5F818215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93666"/>
            <a:ext cx="4356682" cy="2708372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logo of a law firm&#10;&#10;Description automatically generated">
            <a:extLst>
              <a:ext uri="{FF2B5EF4-FFF2-40B4-BE49-F238E27FC236}">
                <a16:creationId xmlns="" xmlns:a16="http://schemas.microsoft.com/office/drawing/2014/main" id="{F60CB7B5-DCF0-9F4C-F832-AA9A6A22BB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09" y="736292"/>
            <a:ext cx="2867565" cy="279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0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93ACB8E-1320-479D-B83E-6D76EC0C0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SATIŞ BEDELİNİN BELİRLENMESİ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FA89299-871E-4232-9A3E-1FB8B9E84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HMUT md.12 satıla çıkacak olan malın belirlenmesini düzenlemiştir. Buna göre ;</a:t>
            </a:r>
          </a:p>
          <a:p>
            <a:r>
              <a:rPr lang="tr-TR" dirty="0"/>
              <a:t>*</a:t>
            </a:r>
            <a:r>
              <a:rPr lang="tr-TR" b="1" dirty="0"/>
              <a:t>satışa çıkacak olan malın ikinci el </a:t>
            </a:r>
            <a:r>
              <a:rPr lang="tr-TR" b="1" dirty="0" err="1"/>
              <a:t>raiç</a:t>
            </a:r>
            <a:r>
              <a:rPr lang="tr-TR" b="1" dirty="0"/>
              <a:t> piyasa değeri </a:t>
            </a:r>
          </a:p>
          <a:p>
            <a:r>
              <a:rPr lang="tr-TR" b="1" dirty="0"/>
              <a:t>*ekonomik ömrü </a:t>
            </a:r>
          </a:p>
          <a:p>
            <a:r>
              <a:rPr lang="tr-TR" b="1" dirty="0"/>
              <a:t>*üretildikleri amaca hizmet edebilme kapasitesi </a:t>
            </a:r>
          </a:p>
          <a:p>
            <a:r>
              <a:rPr lang="tr-TR" b="1" dirty="0"/>
              <a:t>*hasar durumu </a:t>
            </a:r>
          </a:p>
          <a:p>
            <a:r>
              <a:rPr lang="tr-TR" b="1" dirty="0"/>
              <a:t>* tamire ihtiyaç duyup duymadığı </a:t>
            </a:r>
          </a:p>
          <a:p>
            <a:r>
              <a:rPr lang="tr-TR" b="1" dirty="0"/>
              <a:t>*satışa çıkacak olan malın motorlu araç olması durumunda </a:t>
            </a:r>
            <a:r>
              <a:rPr lang="tr-TR" b="1" dirty="0" err="1"/>
              <a:t>seyrü</a:t>
            </a:r>
            <a:r>
              <a:rPr lang="tr-TR" b="1" dirty="0"/>
              <a:t> seferinin durumu </a:t>
            </a:r>
          </a:p>
        </p:txBody>
      </p:sp>
    </p:spTree>
    <p:extLst>
      <p:ext uri="{BB962C8B-B14F-4D97-AF65-F5344CB8AC3E}">
        <p14:creationId xmlns:p14="http://schemas.microsoft.com/office/powerpoint/2010/main" val="200393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08C9A2D-5077-46E6-884B-D8477D31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Satışa çıkan malın ilk satışta  satılmaması durumunda izlenecek yol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FA8BDD9-F637-4593-9F68-B17232853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HMUT Md.13’e göre </a:t>
            </a:r>
          </a:p>
          <a:p>
            <a:r>
              <a:rPr lang="tr-TR" dirty="0"/>
              <a:t>1- Satış bedeli belirlenip satışa çıkması ve ilk satışta satılmaması durumunda diğer satış uygun devrelerde yapılarak her defasında </a:t>
            </a:r>
            <a:r>
              <a:rPr lang="tr-TR" b="1" dirty="0"/>
              <a:t>% 10 </a:t>
            </a:r>
            <a:r>
              <a:rPr lang="tr-TR" dirty="0"/>
              <a:t>oranında miktarı düşürülecektir.</a:t>
            </a:r>
          </a:p>
          <a:p>
            <a:endParaRPr lang="tr-TR" dirty="0"/>
          </a:p>
          <a:p>
            <a:r>
              <a:rPr lang="tr-TR" dirty="0"/>
              <a:t>2-Satış değeri </a:t>
            </a:r>
            <a:r>
              <a:rPr lang="tr-TR" b="1" dirty="0"/>
              <a:t>% 75’ine </a:t>
            </a:r>
            <a:r>
              <a:rPr lang="tr-TR" dirty="0"/>
              <a:t>kadar düşürülebilecektir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116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28974CE-659E-45A6-B8B7-A58B225B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SATIŞA ÇIKAN MALIN HÜKÜMLÜ BORÇLUYA İADESİ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1459261-5DF9-42E0-9814-C9828CE38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Hükümlü borçlunun birden fazla menkul emvali haczedilmiş ve yapılan satış neticesinde menkul mallardan birinin satılması neticesinde borcun tatmin olması durumunda diğer menkul mallar </a:t>
            </a:r>
            <a:r>
              <a:rPr lang="tr-TR" b="1" dirty="0"/>
              <a:t>7 gün içerisinde hükümlü borçluya iade edilecektir. </a:t>
            </a:r>
          </a:p>
          <a:p>
            <a:r>
              <a:rPr lang="tr-TR" dirty="0"/>
              <a:t>Yapılan satış tarihinden itibaren menkul mal bir çok kez satışa çıkmış ve icra tarihinden itibaren </a:t>
            </a:r>
            <a:r>
              <a:rPr lang="tr-TR" b="1" dirty="0"/>
              <a:t>2 yıl geçmişse </a:t>
            </a:r>
            <a:r>
              <a:rPr lang="tr-TR" dirty="0"/>
              <a:t>masraflar hükümlü borçlu tarafından ödenmek şartı ile menkul mal </a:t>
            </a:r>
            <a:r>
              <a:rPr lang="tr-TR" b="1" dirty="0"/>
              <a:t>hükümlü borçluya iade edilecektir.</a:t>
            </a:r>
          </a:p>
          <a:p>
            <a:r>
              <a:rPr lang="tr-TR" dirty="0"/>
              <a:t>Hükümlü borçlu almak menkul malı almak istememesi veya kendisine ulaşılmaması halinde malın değeri Mukayyit tarafından tespit edilerek satışa çıkacaktır. </a:t>
            </a:r>
          </a:p>
        </p:txBody>
      </p:sp>
    </p:spTree>
    <p:extLst>
      <p:ext uri="{BB962C8B-B14F-4D97-AF65-F5344CB8AC3E}">
        <p14:creationId xmlns:p14="http://schemas.microsoft.com/office/powerpoint/2010/main" val="50967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4232961-FF05-4270-B715-055E4790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YAPILAN İCRADA HÜKÜMLÜ BORÇLUNUN MALLARIN 3. KİŞİYE AİT OLDUĞUNU İDDİA ETMESİ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170844C-73DC-4182-83ED-0F75D4A6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İcra memuru , </a:t>
            </a:r>
            <a:r>
              <a:rPr lang="tr-TR" dirty="0" err="1"/>
              <a:t>hacize</a:t>
            </a:r>
            <a:r>
              <a:rPr lang="tr-TR" dirty="0"/>
              <a:t> gittiğinde hükümlü borçlu malların kendisine ait olmadığını belge ile ileri sürmesi haczin yapılmasını engellemeyecektir.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r>
              <a:rPr lang="tr-TR" dirty="0"/>
              <a:t>Hükümlü Alacaklı veya Avukatının ikna olması ve haczin devamını istememesi durumunda icra memuru tarafından tutulan </a:t>
            </a:r>
            <a:r>
              <a:rPr lang="tr-TR" dirty="0" err="1"/>
              <a:t>envantörün</a:t>
            </a:r>
            <a:r>
              <a:rPr lang="tr-TR" dirty="0"/>
              <a:t> altına veya ek beyanname düzenleyerek bunu beyan etmesi gerekir. </a:t>
            </a:r>
          </a:p>
        </p:txBody>
      </p:sp>
    </p:spTree>
    <p:extLst>
      <p:ext uri="{BB962C8B-B14F-4D97-AF65-F5344CB8AC3E}">
        <p14:creationId xmlns:p14="http://schemas.microsoft.com/office/powerpoint/2010/main" val="2635869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762BD90-FEE6-4705-90A4-DDF54499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Sahiplik Karinesi Hangi Hallerde Uygulanmayacaktır.?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17B1DBC-76B0-4A59-8337-461B1BC01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tr-T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tr-T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HMUT Md 23  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hangi malların haczedilmeyeceğini ( Sahiplik karinesinin   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uygulanmayacağını ) düzenlemiştir.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A – Hükümlü borçlunun veya birlikte yaşadığı kişilerin bir kira sözleşmesi tahtında mal   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sahibi tarafından kullanıma bırakılan taşınır mallar  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– Hükümlü borçlunun her bir aile bireyinin münhasır kullanımında olan ve toplam   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değeri bir aylık asgari ücreti aşmayan eşyalar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C – Hükümlü borçlunun 18 yaşından küçük aile bireylerinin münhasır kişisel  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kullanımında olan eşyalar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0157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8794B22-07FD-4856-8E24-8B15CB832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KİŞİSEL MALLARDA KRİTER NEDİR.?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6F0CB16-A6E2-42BB-8A99-796ACC740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Aylık asgari ücreti aşmayan mallar haczedilemez</a:t>
            </a:r>
            <a:r>
              <a:rPr lang="tr-TR" dirty="0"/>
              <a:t>.</a:t>
            </a:r>
          </a:p>
          <a:p>
            <a:r>
              <a:rPr lang="tr-TR" dirty="0"/>
              <a:t>Bu mallar icra memuru tarafından haczedilmese bile </a:t>
            </a:r>
            <a:r>
              <a:rPr lang="tr-TR" dirty="0" err="1"/>
              <a:t>envantörde</a:t>
            </a:r>
            <a:r>
              <a:rPr lang="tr-TR" dirty="0"/>
              <a:t> gösterilecek </a:t>
            </a:r>
          </a:p>
          <a:p>
            <a:r>
              <a:rPr lang="tr-TR" dirty="0"/>
              <a:t>Menkul malın asgari ücreti aşıp aşmadığı konusunda tereddüt yaşanması durumunda Kaza Mahkemesi Başkanından görüş alınacaktır. </a:t>
            </a:r>
          </a:p>
        </p:txBody>
      </p:sp>
    </p:spTree>
    <p:extLst>
      <p:ext uri="{BB962C8B-B14F-4D97-AF65-F5344CB8AC3E}">
        <p14:creationId xmlns:p14="http://schemas.microsoft.com/office/powerpoint/2010/main" val="275525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B77594D-F2BA-420D-B0DD-29B70AD1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HÜKÜMLÜ BORÇLU MALLARIN 3. KİŞİYE AİT OLDUĞUNU İDDİA ETMESİ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EB964C9-EE5D-442B-B872-A2C6F0799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HMUT Md.25 uyarınca Hükümlü borçlunun hacze konu malların 3. kişiye ait olduğunu iddia etmesi durumunda Mukayyit </a:t>
            </a:r>
            <a:r>
              <a:rPr lang="tr-TR" b="1" dirty="0"/>
              <a:t>FORM 41</a:t>
            </a:r>
            <a:r>
              <a:rPr lang="tr-TR" dirty="0"/>
              <a:t> uyarınca ihbar düzenleyip </a:t>
            </a:r>
            <a:r>
              <a:rPr lang="tr-TR" b="1" dirty="0"/>
              <a:t>3.kişiye tebliğ etmesi gerekir. </a:t>
            </a:r>
          </a:p>
          <a:p>
            <a:r>
              <a:rPr lang="tr-TR" dirty="0"/>
              <a:t>Üçüncü kişi elinde sicil kaydı var ise  ihbarın tebliğ tarihinden itibaren </a:t>
            </a:r>
            <a:r>
              <a:rPr lang="tr-TR" b="1" dirty="0"/>
              <a:t>15 gün </a:t>
            </a:r>
            <a:r>
              <a:rPr lang="tr-TR" dirty="0"/>
              <a:t>içerisinde</a:t>
            </a:r>
          </a:p>
          <a:p>
            <a:r>
              <a:rPr lang="tr-TR" dirty="0"/>
              <a:t>Sicil kaydı olmaması durumunda ise </a:t>
            </a:r>
            <a:r>
              <a:rPr lang="tr-TR" b="1" dirty="0"/>
              <a:t>30 gün </a:t>
            </a:r>
            <a:r>
              <a:rPr lang="tr-TR" dirty="0"/>
              <a:t>içerisinde ilgili dava altında ihbarlı istida ile mahkemeye müracaat etmelidir.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4561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526A602-68E0-45A8-8826-42CA0498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500062"/>
            <a:ext cx="10515600" cy="1325563"/>
          </a:xfrm>
        </p:spPr>
        <p:txBody>
          <a:bodyPr/>
          <a:lstStyle/>
          <a:p>
            <a:r>
              <a:rPr lang="tr-TR" b="1" dirty="0"/>
              <a:t>E. 44 A MAAŞ VE ÖDENEKLERİN YÜKÜMLÜ KILINMASI İLE İCRA YÖNTEMİ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8B87CCD-487C-41F9-B422-58DB65C1A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Hükümlü alacaklı veya Avukatı , hüküm aşamasından sonra menkul emval müzekkeresi dosyalayıp dosyalamadığına bakılmaksızın ihbarlı istida ve ekinde yemin varakası ile yapmış istida uyarınca hükümlü borçlunun aylık maaşından kesilerek borcun tahsil edilmesini talep edebilir.</a:t>
            </a:r>
          </a:p>
          <a:p>
            <a:r>
              <a:rPr lang="tr-TR" dirty="0"/>
              <a:t>Hükümlü Alacaklı veya Avukatı FORM 43 A’YA uygun ihbar düzenlemekle yükümlüdür.  </a:t>
            </a:r>
          </a:p>
        </p:txBody>
      </p:sp>
    </p:spTree>
    <p:extLst>
      <p:ext uri="{BB962C8B-B14F-4D97-AF65-F5344CB8AC3E}">
        <p14:creationId xmlns:p14="http://schemas.microsoft.com/office/powerpoint/2010/main" val="835504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E0796B2-65DC-4C9C-92DC-939770C3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FORM 43 A’da Neler Yer Alır.?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AE88B02-D14D-487F-BCA1-9D4E105C8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Form </a:t>
            </a:r>
            <a:r>
              <a:rPr lang="tr-TR" dirty="0"/>
              <a:t>uyarınca hükümlü borçlunun almış olduğu maaşın ne kadar olduğunun </a:t>
            </a:r>
            <a:r>
              <a:rPr lang="tr-TR" b="1" dirty="0"/>
              <a:t>15 gün </a:t>
            </a:r>
            <a:r>
              <a:rPr lang="tr-TR" dirty="0"/>
              <a:t>içerisinde bildirilmesi talep edilir. </a:t>
            </a:r>
          </a:p>
          <a:p>
            <a:r>
              <a:rPr lang="tr-TR" dirty="0"/>
              <a:t>İşverene yapılacak olan tebliğ hükümlü borçlunun çalıştığı işyerine yapılır. </a:t>
            </a:r>
          </a:p>
          <a:p>
            <a:r>
              <a:rPr lang="tr-TR" dirty="0"/>
              <a:t>Kamu çalışanı ise Maliye Bakanlığına bağlı Hazine ve Muhasebe Dairesine yapılmalıdır. </a:t>
            </a:r>
          </a:p>
          <a:p>
            <a:r>
              <a:rPr lang="tr-TR" dirty="0"/>
              <a:t>FORM 43 A Hükümlü Alacaklı veya Avukatı tarafından imzalanmalıdır. </a:t>
            </a:r>
          </a:p>
          <a:p>
            <a:r>
              <a:rPr lang="tr-TR" b="1" dirty="0" smtClean="0"/>
              <a:t>Form </a:t>
            </a:r>
            <a:r>
              <a:rPr lang="tr-TR" b="1" dirty="0"/>
              <a:t>43 A </a:t>
            </a:r>
            <a:r>
              <a:rPr lang="tr-TR" b="1" dirty="0" smtClean="0"/>
              <a:t> </a:t>
            </a:r>
            <a:r>
              <a:rPr lang="tr-TR" b="1" dirty="0"/>
              <a:t>hükümlü alacaklı </a:t>
            </a:r>
            <a:r>
              <a:rPr lang="tr-TR" b="1" dirty="0" smtClean="0"/>
              <a:t>veya Avukatı </a:t>
            </a:r>
            <a:r>
              <a:rPr lang="tr-TR" dirty="0" smtClean="0"/>
              <a:t>tarafından </a:t>
            </a:r>
            <a:r>
              <a:rPr lang="tr-TR" dirty="0" smtClean="0"/>
              <a:t>işverene </a:t>
            </a:r>
            <a:r>
              <a:rPr lang="tr-TR" b="1" dirty="0"/>
              <a:t>tebliğ </a:t>
            </a:r>
            <a:r>
              <a:rPr lang="tr-TR" b="1" dirty="0" smtClean="0"/>
              <a:t>edilir. </a:t>
            </a:r>
            <a:endParaRPr lang="tr-TR" b="1" dirty="0"/>
          </a:p>
          <a:p>
            <a:r>
              <a:rPr lang="tr-TR" dirty="0"/>
              <a:t>Form 43 A hükümlü alacaklı tarafından işverene tebliğe çıkarıldığında</a:t>
            </a:r>
            <a:r>
              <a:rPr lang="tr-TR" b="1" dirty="0"/>
              <a:t> </a:t>
            </a:r>
            <a:r>
              <a:rPr lang="tr-TR" dirty="0"/>
              <a:t>ekine</a:t>
            </a:r>
            <a:r>
              <a:rPr lang="tr-TR" b="1" dirty="0"/>
              <a:t> Form 43 B </a:t>
            </a:r>
            <a:r>
              <a:rPr lang="tr-TR" b="1" dirty="0" smtClean="0"/>
              <a:t> </a:t>
            </a:r>
            <a:r>
              <a:rPr lang="tr-TR" dirty="0"/>
              <a:t>konmalıdır.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8711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06DFD5A-A0D7-4A4C-8390-A651C4A5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İşverenin Cevap Vermesi 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F087120-CFBA-4B86-9804-5EC415528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İşveren ihbarı aldığı tarihten itibaren </a:t>
            </a:r>
            <a:r>
              <a:rPr lang="tr-TR" b="1" dirty="0"/>
              <a:t>15 gün </a:t>
            </a:r>
            <a:r>
              <a:rPr lang="tr-TR" dirty="0"/>
              <a:t>içerisinde </a:t>
            </a:r>
            <a:r>
              <a:rPr lang="tr-TR" b="1" dirty="0"/>
              <a:t>FORM 43 B’ye </a:t>
            </a:r>
            <a:r>
              <a:rPr lang="tr-TR" dirty="0"/>
              <a:t>uygun olarak ihbarı düzenleyerek güncel net maaşını bildirmekle yükümlüdür </a:t>
            </a:r>
          </a:p>
          <a:p>
            <a:r>
              <a:rPr lang="tr-TR" dirty="0"/>
              <a:t>Hükümlü borçlu </a:t>
            </a:r>
            <a:r>
              <a:rPr lang="tr-TR" b="1" dirty="0"/>
              <a:t>işyerinden ayrılmışsa FORM 43 C </a:t>
            </a:r>
            <a:r>
              <a:rPr lang="tr-TR" dirty="0"/>
              <a:t>uyarınca bildirim yapmakla yükümlüdür. </a:t>
            </a:r>
          </a:p>
          <a:p>
            <a:r>
              <a:rPr lang="tr-TR" dirty="0"/>
              <a:t>**Hükümlü Alacaklı veya Avukatı işveren tarafından yapılan beyanın doğru olduğu konusunda ikna olmaması durumunda işvereni mahkemeye celp etme hakkına sahiptir. </a:t>
            </a:r>
          </a:p>
        </p:txBody>
      </p:sp>
    </p:spTree>
    <p:extLst>
      <p:ext uri="{BB962C8B-B14F-4D97-AF65-F5344CB8AC3E}">
        <p14:creationId xmlns:p14="http://schemas.microsoft.com/office/powerpoint/2010/main" val="40071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950EF5A-AF7D-4D1A-ADBD-1886F79A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869" y="-178627"/>
            <a:ext cx="8802178" cy="5028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B11463A-3B95-4C6C-9C55-D91DBD2D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2377"/>
            <a:ext cx="10515600" cy="3774585"/>
          </a:xfrm>
        </p:spPr>
        <p:txBody>
          <a:bodyPr/>
          <a:lstStyle/>
          <a:p>
            <a:r>
              <a:rPr lang="tr-TR" dirty="0"/>
              <a:t>Hukuk Muhakemeleri Usul Tüzüğü’nde yapılan değişiklerin ana başlıkları </a:t>
            </a:r>
          </a:p>
          <a:p>
            <a:r>
              <a:rPr lang="tr-TR" dirty="0"/>
              <a:t>1-Üçüncü kişinin adına kayıtlı olup hükümlü borçlunun tasarrufunda bulunan menkul malların haciz yöntemi </a:t>
            </a:r>
          </a:p>
          <a:p>
            <a:r>
              <a:rPr lang="tr-TR" dirty="0"/>
              <a:t>2-Maaş ve Ödeneklerin Yükümlü kılınması ile icra </a:t>
            </a:r>
          </a:p>
          <a:p>
            <a:r>
              <a:rPr lang="tr-TR" dirty="0"/>
              <a:t>3-Hükümlü borçlunun banka hesaplarındaki paraların haczi yolu ile icra </a:t>
            </a:r>
          </a:p>
          <a:p>
            <a:r>
              <a:rPr lang="tr-TR" dirty="0"/>
              <a:t>4- Şirket Hisselerinin Satışı Yolu ile İcra </a:t>
            </a:r>
          </a:p>
        </p:txBody>
      </p:sp>
      <p:pic>
        <p:nvPicPr>
          <p:cNvPr id="2050" name="Picture 2" descr="Hukuk Muhakemeleri Kanunu İle Bazı Kanunlarda Değişiklik Yapılması Hakkında  Kanun İle Getirilen Değişiklik İle HMK m. 28 Kapsamında “Kişinin Korunmaya  Değer Üstün Menfaati” – LEGAL BLOG">
            <a:extLst>
              <a:ext uri="{FF2B5EF4-FFF2-40B4-BE49-F238E27FC236}">
                <a16:creationId xmlns="" xmlns:a16="http://schemas.microsoft.com/office/drawing/2014/main" id="{2569428E-9C55-47CD-B86A-ACAEF9ED8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70" y="324196"/>
            <a:ext cx="10515600" cy="17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07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9F5DF0A-1875-496C-B68D-07D8F3DA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BANKA HESAPLARINDAKİ PARALARIN HACZİ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D7914F3-AC7D-4960-9E77-58C49EA7F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Mukayyit , menkul emval müzekkeresi dosyalanmasından sonra FORM 43 D uyarınca banka ve kooperatiflere yazı yazarak hükümlü borçlunun ilgili bankada hesabı olup olmadığını hesabı var ise miktarını ve para cinsini ( TL veya döviz ) bildirmesini ister </a:t>
            </a:r>
          </a:p>
          <a:p>
            <a:r>
              <a:rPr lang="tr-TR" dirty="0"/>
              <a:t>Bloke konulacak hesap hükümlü borçlunun aylık maaşının yattığı bir hesap ise </a:t>
            </a:r>
            <a:r>
              <a:rPr lang="tr-TR" b="1" dirty="0"/>
              <a:t>bir aylık maaşı muaf tutulur. </a:t>
            </a:r>
          </a:p>
          <a:p>
            <a:r>
              <a:rPr lang="tr-TR" dirty="0"/>
              <a:t>Maaşının yatmadığı bir hesap ise hükümlü borç , faiz ve masraflar uyarınca bloke konulması talep edilir </a:t>
            </a:r>
          </a:p>
        </p:txBody>
      </p:sp>
    </p:spTree>
    <p:extLst>
      <p:ext uri="{BB962C8B-B14F-4D97-AF65-F5344CB8AC3E}">
        <p14:creationId xmlns:p14="http://schemas.microsoft.com/office/powerpoint/2010/main" val="333535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B390E95-59B9-4827-B6AB-4A864E10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BİLDİRİM DOĞRULTUSUNDA MUKAYYİDİN İZLEYECEĞİ YOL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647F05D-1DA3-4B14-B70D-EEA2DE4D2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Mukayyit bankalardan kendisine gelen 43 E uyarınca bildirimleri </a:t>
            </a:r>
            <a:r>
              <a:rPr lang="tr-TR" b="1" dirty="0"/>
              <a:t>üç gün </a:t>
            </a:r>
            <a:r>
              <a:rPr lang="tr-TR" dirty="0"/>
              <a:t>içerisinde değerlendirerek hangi hesaptan paranın tahsil edeceğine karar verir.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/>
              <a:t>Mukayyit bu değerlendirmeyi yaparken</a:t>
            </a:r>
            <a:endParaRPr lang="tr-T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lgili hesabın müşterek mi münferit bir hesap olduğunu ,</a:t>
            </a:r>
          </a:p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vadeli bir hesap ise vadesinin ne zaman biteceğini , </a:t>
            </a:r>
          </a:p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ilgili para üzerinde başka hakların olup olmadığına bakar. </a:t>
            </a:r>
          </a:p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Mukayyit Hükümlü borcun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hangi hesaptan tahsil edileceğine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 43 F 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ile direktif verir.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Hükümlü borçlu blokenin kaldırılması talebinin olması durumunda </a:t>
            </a:r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gün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içerisinde ihbarlı istida ile mahkemey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müracaat etmelidir.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2355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E11A09C-58AD-42D5-90F7-ABC35539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ŞİRKET HİSSELERİNİN SATIŞI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16472E9-26E7-499B-A919-2F34817F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Mukayyit , şirketler mukayyitliğine yazı yazarak şirket hisselerinin satışı ve devrinin engellenmesine direktif verir. </a:t>
            </a:r>
          </a:p>
          <a:p>
            <a:r>
              <a:rPr lang="tr-TR" dirty="0"/>
              <a:t>Şirketler Mukayyitliği </a:t>
            </a:r>
            <a:r>
              <a:rPr lang="tr-TR" b="1" dirty="0"/>
              <a:t>DERHAL</a:t>
            </a:r>
            <a:r>
              <a:rPr lang="tr-TR" dirty="0"/>
              <a:t> hisselerin satışını ve devrini engelleyici şerhi koymakla yükümlüdür. </a:t>
            </a:r>
          </a:p>
          <a:p>
            <a:r>
              <a:rPr lang="tr-TR" dirty="0"/>
              <a:t>Şirket hisselerinin satışa çıkması durumunda,  Mukayyit hükümlü borçlu , hükümlü alacaklı aynı zamanda tüm hissedarlara bilgi vermekle yükümlüdür.  </a:t>
            </a:r>
          </a:p>
        </p:txBody>
      </p:sp>
    </p:spTree>
    <p:extLst>
      <p:ext uri="{BB962C8B-B14F-4D97-AF65-F5344CB8AC3E}">
        <p14:creationId xmlns:p14="http://schemas.microsoft.com/office/powerpoint/2010/main" val="3856291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B482CBF-4124-4E54-B3E2-121B4BEA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ŞİRKET HİSSELERİNİN DEĞERİNİN TESPİTİ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B841DEA-7302-4869-BC5F-9643BCCF8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Mukayyit şirket hisselerinin değerini belirlemeden önce hükümlü borçlu ve hükümlü alacaklıya ihbar göndererek hisseler ile ilgili bilgi talep eder . </a:t>
            </a:r>
            <a:r>
              <a:rPr lang="tr-TR" b="1" dirty="0"/>
              <a:t>(Yargıtay /Asli /Yetki:11/2012)(D.1/2013)</a:t>
            </a:r>
          </a:p>
          <a:p>
            <a:r>
              <a:rPr lang="tr-TR" dirty="0"/>
              <a:t>Bu bilgiler ;</a:t>
            </a:r>
          </a:p>
          <a:p>
            <a:r>
              <a:rPr lang="tr-TR" dirty="0"/>
              <a:t>Şirketler Mukayyitliği ,</a:t>
            </a:r>
          </a:p>
          <a:p>
            <a:r>
              <a:rPr lang="tr-TR" dirty="0"/>
              <a:t>Tapu Dairesi , </a:t>
            </a:r>
          </a:p>
          <a:p>
            <a:r>
              <a:rPr lang="tr-TR" dirty="0"/>
              <a:t>Motorlu Araç Mukayyitliğinden temin edilir. </a:t>
            </a:r>
          </a:p>
          <a:p>
            <a:r>
              <a:rPr lang="tr-TR" dirty="0"/>
              <a:t>Taraflar ihbarın tarafına tebliğinden itibaren </a:t>
            </a:r>
            <a:r>
              <a:rPr lang="tr-TR" b="1" dirty="0"/>
              <a:t>30 gün </a:t>
            </a:r>
            <a:r>
              <a:rPr lang="tr-TR" dirty="0"/>
              <a:t>içerisinde bilgileri düzenleyip Mukayyide teslim etmekle yükümlüdür. </a:t>
            </a:r>
          </a:p>
        </p:txBody>
      </p:sp>
    </p:spTree>
    <p:extLst>
      <p:ext uri="{BB962C8B-B14F-4D97-AF65-F5344CB8AC3E}">
        <p14:creationId xmlns:p14="http://schemas.microsoft.com/office/powerpoint/2010/main" val="39471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A28CA64-9335-4768-A5CD-2895B162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Değerin Belirlenmesinde Hangi Kriterler Dikkate Alınır.?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B28DD55-9700-4A64-A618-04D1E9C9D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Değer tespitinde </a:t>
            </a:r>
            <a:r>
              <a:rPr lang="tr-TR" sz="3600" b="1" dirty="0"/>
              <a:t>net aktif </a:t>
            </a:r>
            <a:r>
              <a:rPr lang="tr-TR" sz="3600" dirty="0"/>
              <a:t>değer tespiti kullanılır. </a:t>
            </a:r>
          </a:p>
          <a:p>
            <a:r>
              <a:rPr lang="tr-TR" sz="3600" dirty="0"/>
              <a:t>Bilanço kaleminde görülen </a:t>
            </a:r>
            <a:r>
              <a:rPr lang="tr-TR" sz="3600" b="1" dirty="0"/>
              <a:t>taşınır mallar Mukayyit tarafından belirlenir </a:t>
            </a:r>
          </a:p>
          <a:p>
            <a:r>
              <a:rPr lang="tr-TR" sz="3600" b="1" dirty="0"/>
              <a:t>Taşınmaz malların </a:t>
            </a:r>
            <a:r>
              <a:rPr lang="tr-TR" sz="3600" dirty="0"/>
              <a:t>değeri ise </a:t>
            </a:r>
            <a:r>
              <a:rPr lang="tr-TR" sz="3600" b="1" dirty="0"/>
              <a:t>Tapu Dairesinin biçtiği değer esas alınır</a:t>
            </a:r>
          </a:p>
        </p:txBody>
      </p:sp>
    </p:spTree>
    <p:extLst>
      <p:ext uri="{BB962C8B-B14F-4D97-AF65-F5344CB8AC3E}">
        <p14:creationId xmlns:p14="http://schemas.microsoft.com/office/powerpoint/2010/main" val="2654013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EAEE891-C244-4534-B5C9-99156117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HİSSE SATIŞINDA TARAFLARA YAPILACAK OLAN BİLDİRİMLER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1737FFB-43D1-47BC-85C6-298EEB0BB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Mukayyit , satışın yapılacağı tarihi ve satışa çıkılacak olan miktarı </a:t>
            </a:r>
          </a:p>
          <a:p>
            <a:r>
              <a:rPr lang="tr-TR" dirty="0"/>
              <a:t>1- Hükümlü borçlu , hükümlü alacaklı ve diğer şirket hissedarlarına bildirmekle yükümlüdür. </a:t>
            </a:r>
          </a:p>
          <a:p>
            <a:r>
              <a:rPr lang="tr-TR" dirty="0"/>
              <a:t>2-Satış tebliğ tarihinden itibaren Mukayyit tarafından </a:t>
            </a:r>
            <a:r>
              <a:rPr lang="tr-TR" b="1" dirty="0"/>
              <a:t>30 gün sonraya </a:t>
            </a:r>
            <a:r>
              <a:rPr lang="tr-TR" dirty="0"/>
              <a:t>verilmelidir. </a:t>
            </a:r>
          </a:p>
          <a:p>
            <a:r>
              <a:rPr lang="tr-TR" b="1" dirty="0"/>
              <a:t>Satış İlanı 7 gün önceden </a:t>
            </a:r>
            <a:r>
              <a:rPr lang="tr-TR" dirty="0"/>
              <a:t>gazete veya mahkeme internet sitesinde ilan etmekle yükümlüdür. </a:t>
            </a:r>
          </a:p>
          <a:p>
            <a:r>
              <a:rPr lang="tr-TR" dirty="0"/>
              <a:t>Satış bedeli aylık </a:t>
            </a:r>
            <a:r>
              <a:rPr lang="tr-TR" b="1" dirty="0"/>
              <a:t>asgari ücretin 50 katından fazla olması durumunda gazete ilanı </a:t>
            </a:r>
            <a:r>
              <a:rPr lang="tr-TR" dirty="0"/>
              <a:t>yapmakla yükümlüdür</a:t>
            </a:r>
          </a:p>
        </p:txBody>
      </p:sp>
    </p:spTree>
    <p:extLst>
      <p:ext uri="{BB962C8B-B14F-4D97-AF65-F5344CB8AC3E}">
        <p14:creationId xmlns:p14="http://schemas.microsoft.com/office/powerpoint/2010/main" val="378939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D47F48D-EC20-4395-A236-5797242A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Mukayyit tarafından tespit edilen değere itiraz olması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0CE0E69-FF7E-40F4-979E-57A82DE7A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sz="3200" dirty="0"/>
              <a:t>Hisselerin değer tespitine itiraz eden taraf mahkemeye itiraz etme niyetinde olan taraf mahkemeye </a:t>
            </a:r>
            <a:r>
              <a:rPr lang="tr-TR" sz="3200" b="1" dirty="0"/>
              <a:t>genel istida </a:t>
            </a:r>
            <a:r>
              <a:rPr lang="tr-TR" sz="3200" dirty="0"/>
              <a:t>yolu ile başvuru yapmalıdır.</a:t>
            </a:r>
          </a:p>
          <a:p>
            <a:r>
              <a:rPr lang="tr-TR" sz="3200" dirty="0"/>
              <a:t>Hisselerin değer tespitinin mahkemeye intikal etmesi durumunda , mahkemenin belirleyeceği bedel üzerinden satışa çıkılır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3102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BF2FE4F-58FD-4F2C-A040-D0FE1553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SATIŞ YAPILDIKTAN SONRA İZLENECEK YOL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0A300D5-A01B-46C5-9E91-DA0B9931A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Hisseleri satın alan kişi </a:t>
            </a:r>
            <a:r>
              <a:rPr lang="tr-TR" dirty="0" err="1"/>
              <a:t>kaporo</a:t>
            </a:r>
            <a:r>
              <a:rPr lang="tr-TR" dirty="0"/>
              <a:t> olarak </a:t>
            </a:r>
            <a:r>
              <a:rPr lang="tr-TR" b="1" dirty="0"/>
              <a:t>satış</a:t>
            </a:r>
            <a:r>
              <a:rPr lang="tr-TR" dirty="0"/>
              <a:t> </a:t>
            </a:r>
            <a:r>
              <a:rPr lang="tr-TR" b="1" dirty="0"/>
              <a:t>bedelinin ¼ ‘ünü </a:t>
            </a:r>
            <a:r>
              <a:rPr lang="tr-TR" dirty="0"/>
              <a:t>yatırmakla </a:t>
            </a:r>
            <a:r>
              <a:rPr lang="tr-TR" dirty="0" err="1"/>
              <a:t>yükmlüdür</a:t>
            </a:r>
            <a:r>
              <a:rPr lang="tr-TR" dirty="0"/>
              <a:t>. </a:t>
            </a:r>
          </a:p>
          <a:p>
            <a:r>
              <a:rPr lang="tr-TR" dirty="0"/>
              <a:t>Satış yapıldıktan sonra Mukayyit </a:t>
            </a:r>
            <a:r>
              <a:rPr lang="tr-TR" b="1" dirty="0"/>
              <a:t>FORM 43 J </a:t>
            </a:r>
            <a:r>
              <a:rPr lang="tr-TR" dirty="0"/>
              <a:t>düzenleyerek diğer hissedarlara bildirim yapmakla yükümlüdür.</a:t>
            </a:r>
            <a:r>
              <a:rPr lang="tr-TR" b="1" dirty="0"/>
              <a:t>(Yargıtay /Asli</a:t>
            </a:r>
            <a:r>
              <a:rPr lang="tr-TR" dirty="0"/>
              <a:t> </a:t>
            </a:r>
            <a:r>
              <a:rPr lang="tr-TR" b="1" dirty="0"/>
              <a:t>Yetki:10/91)(D.1/93) </a:t>
            </a:r>
          </a:p>
          <a:p>
            <a:r>
              <a:rPr lang="tr-TR" dirty="0"/>
              <a:t>Birden fazla hissedar olması durumunda hisse oranlarına göre hisseleri satın alabileceklerini bildirmekle yükümlüdür. </a:t>
            </a:r>
          </a:p>
          <a:p>
            <a:r>
              <a:rPr lang="tr-TR" dirty="0"/>
              <a:t>Hissedarlardan cevap alınmaması durumunda Mukayyit açık artırmada en çok artırana şirket hisselerini devreder ve </a:t>
            </a:r>
            <a:r>
              <a:rPr lang="tr-TR" b="1" dirty="0"/>
              <a:t>FORM 43 </a:t>
            </a:r>
            <a:r>
              <a:rPr lang="tr-TR" b="1" dirty="0" err="1"/>
              <a:t>K’yı</a:t>
            </a:r>
            <a:r>
              <a:rPr lang="tr-TR" b="1" dirty="0"/>
              <a:t> </a:t>
            </a:r>
            <a:r>
              <a:rPr lang="tr-TR" dirty="0"/>
              <a:t>düzenleyerek şirketler mukayyitliğine gönderir.  </a:t>
            </a:r>
          </a:p>
        </p:txBody>
      </p:sp>
    </p:spTree>
    <p:extLst>
      <p:ext uri="{BB962C8B-B14F-4D97-AF65-F5344CB8AC3E}">
        <p14:creationId xmlns:p14="http://schemas.microsoft.com/office/powerpoint/2010/main" val="3909335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CF65467-3139-49E4-9BCE-2FE73934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ŞİRKET HİSSELERİ HANGİ YÖNTEMLE SATIŞA ÇIKAR 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F3B4903-1760-4105-9F21-979F1080C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Hisse satışının miktarı ne olursa olsun yapılacak olan satış yöntemi </a:t>
            </a:r>
            <a:r>
              <a:rPr lang="tr-TR" b="1" dirty="0"/>
              <a:t>Açık artırmadır</a:t>
            </a:r>
            <a:r>
              <a:rPr lang="tr-TR" dirty="0"/>
              <a:t>. </a:t>
            </a:r>
          </a:p>
          <a:p>
            <a:r>
              <a:rPr lang="tr-TR" dirty="0"/>
              <a:t>Yapılan ilk satışta hisselerin satılmaması durumunda , diğer satışa hisselerin değerini </a:t>
            </a:r>
            <a:r>
              <a:rPr lang="tr-TR" b="1" dirty="0"/>
              <a:t>% 10 oranında </a:t>
            </a:r>
            <a:r>
              <a:rPr lang="tr-TR" dirty="0"/>
              <a:t>düşürülebilir. </a:t>
            </a:r>
          </a:p>
          <a:p>
            <a:r>
              <a:rPr lang="tr-TR" dirty="0"/>
              <a:t>Satış bedelinin </a:t>
            </a:r>
            <a:r>
              <a:rPr lang="tr-TR" b="1" dirty="0"/>
              <a:t>% 50’ye düşmesi </a:t>
            </a:r>
            <a:r>
              <a:rPr lang="tr-TR" dirty="0"/>
              <a:t>durumunda taraflara bilgi vererek satışın </a:t>
            </a:r>
            <a:r>
              <a:rPr lang="tr-TR" b="1" dirty="0"/>
              <a:t>iptal edilmesini ister </a:t>
            </a:r>
          </a:p>
          <a:p>
            <a:r>
              <a:rPr lang="tr-TR" b="1" dirty="0"/>
              <a:t>Satışın İptal edildiği hükümlü borçlu , hükümlü alacaklı ve Şirketler Mukayyitliğine bildirilir. </a:t>
            </a:r>
          </a:p>
        </p:txBody>
      </p:sp>
    </p:spTree>
    <p:extLst>
      <p:ext uri="{BB962C8B-B14F-4D97-AF65-F5344CB8AC3E}">
        <p14:creationId xmlns:p14="http://schemas.microsoft.com/office/powerpoint/2010/main" val="51270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BB8C7F3-9AAF-4E25-B38F-EF7B0176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487"/>
            <a:ext cx="10515600" cy="1702493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0142A86-7786-45A2-A848-EEA2027F5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458" y="2258980"/>
            <a:ext cx="10515600" cy="4042531"/>
          </a:xfrm>
        </p:spPr>
        <p:txBody>
          <a:bodyPr/>
          <a:lstStyle/>
          <a:p>
            <a:pPr marL="0" indent="0">
              <a:buNone/>
            </a:pPr>
            <a:endParaRPr lang="tr-TR" sz="4000" b="1" dirty="0"/>
          </a:p>
          <a:p>
            <a:pPr marL="0" indent="0">
              <a:buNone/>
            </a:pPr>
            <a:r>
              <a:rPr lang="tr-TR" sz="4000" b="1" dirty="0"/>
              <a:t>BLOKE İLE HANGİ İŞLEMLER ENGELLENEBİLİR</a:t>
            </a:r>
            <a:r>
              <a:rPr lang="tr-TR" sz="4000" dirty="0"/>
              <a:t>.?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* BANKA VEYA KOOPERATİFTE HESAPTA BULUNAN PARALAR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* SİCİL TAHTINDA KAYITLI TAŞINIRLAR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6DC1A84A-CDB2-4549-8F48-62798190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" y="556489"/>
            <a:ext cx="10597342" cy="18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2B33A76-F346-4521-9489-AFF4E084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MOTORLU ARAÇ MUKAYYİTLİĞİNE YAPILAN BİLDİRİMLER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1A6FC0C-4C8C-4CC5-BD82-4C92AD5C8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Hükümlü borçlu aleyhine menkul emval müzekkersi dosyalanması durumunda her menkul emval müzekkeresi (icra ) için icradan sorumlu mukayyit </a:t>
            </a:r>
            <a:r>
              <a:rPr lang="tr-TR" b="1" dirty="0"/>
              <a:t>FORM NO:36 </a:t>
            </a:r>
            <a:r>
              <a:rPr lang="tr-TR" dirty="0"/>
              <a:t>doğrultusunda ihbar düzenleyip motorlu araç mukayyitliğine bildirimde bulunacaktır .</a:t>
            </a:r>
          </a:p>
          <a:p>
            <a:r>
              <a:rPr lang="tr-TR" dirty="0"/>
              <a:t>Hükümlü alacaklı veya avukatı yemin varakasında hükümlü borçlunun </a:t>
            </a:r>
            <a:r>
              <a:rPr lang="tr-TR" b="1" dirty="0"/>
              <a:t>kimlik numarasını </a:t>
            </a:r>
            <a:r>
              <a:rPr lang="tr-TR" dirty="0"/>
              <a:t>bildirmekle yükümlüdür. </a:t>
            </a:r>
          </a:p>
          <a:p>
            <a:r>
              <a:rPr lang="tr-TR" dirty="0"/>
              <a:t>Hükümlü borçlu Tüzel Kişiliğe haiz ise MŞ numarasını , yabancı şirket ise YŞ numarasını bildirmekle yükümlüdür. </a:t>
            </a:r>
          </a:p>
        </p:txBody>
      </p:sp>
    </p:spTree>
    <p:extLst>
      <p:ext uri="{BB962C8B-B14F-4D97-AF65-F5344CB8AC3E}">
        <p14:creationId xmlns:p14="http://schemas.microsoft.com/office/powerpoint/2010/main" val="214937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1FF528A-FCCF-4968-B257-ADD3F142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/>
              <a:t>HÜKÜMLÜ BORÇLUNUN TASARRUFUNDA BULUNAN MOTORLU ARAÇLAR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7D77FBF-B139-438B-9487-CBFD79A2B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HMUY madde 21’de yapılan tadilat uyarınca 3. kişilerin adına kayıtlı olan araçlar ile ilgili haciz yapılabilecektir. </a:t>
            </a:r>
            <a:r>
              <a:rPr lang="tr-TR" b="1" dirty="0"/>
              <a:t>(Yargıtay/Hukuk No:20/2021)(D.1/2022)</a:t>
            </a:r>
          </a:p>
          <a:p>
            <a:r>
              <a:rPr lang="tr-TR" dirty="0"/>
              <a:t>Hükümlü Alacaklı veya Avukatı mutlaka yemin varakasında </a:t>
            </a:r>
          </a:p>
          <a:p>
            <a:r>
              <a:rPr lang="tr-TR" b="1" dirty="0"/>
              <a:t>1- Aracın kimin adına kayıtlı olduğunu ,</a:t>
            </a:r>
          </a:p>
          <a:p>
            <a:r>
              <a:rPr lang="tr-TR" b="1" dirty="0"/>
              <a:t>2-Üçüncü kişinin kimlik numarasını ,</a:t>
            </a:r>
          </a:p>
          <a:p>
            <a:r>
              <a:rPr lang="tr-TR" b="1" dirty="0"/>
              <a:t>3- Araç plakasını </a:t>
            </a:r>
          </a:p>
          <a:p>
            <a:pPr marL="0" indent="0">
              <a:buNone/>
            </a:pPr>
            <a:r>
              <a:rPr lang="tr-TR" dirty="0"/>
              <a:t>  yemin varakasında belirtmesi gerekmektedir . </a:t>
            </a:r>
          </a:p>
          <a:p>
            <a:pPr marL="0" indent="0">
              <a:buNone/>
            </a:pPr>
            <a:r>
              <a:rPr lang="tr-TR" dirty="0"/>
              <a:t>İcradan sorumlu mukayyit </a:t>
            </a:r>
            <a:r>
              <a:rPr lang="tr-TR" b="1" dirty="0"/>
              <a:t>FORM NO:36 A </a:t>
            </a:r>
            <a:r>
              <a:rPr lang="tr-TR" dirty="0"/>
              <a:t>uyarınca motorlu araçlar mukayyitliğine bildirimde bulunmakla yükümlüdür. </a:t>
            </a:r>
          </a:p>
        </p:txBody>
      </p:sp>
    </p:spTree>
    <p:extLst>
      <p:ext uri="{BB962C8B-B14F-4D97-AF65-F5344CB8AC3E}">
        <p14:creationId xmlns:p14="http://schemas.microsoft.com/office/powerpoint/2010/main" val="203985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9ACE49B-1514-4B14-8B46-B5C16C98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Dilekçe Yolu ile Direktif Alma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6F2AFCA-35A2-4313-8BA5-CC7A72682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Başlatılan bir icrada problem yaşanması durumunda etkilenen kişi mukayyitliğe dilekçe sunabilir. </a:t>
            </a:r>
          </a:p>
          <a:p>
            <a:r>
              <a:rPr lang="tr-TR" dirty="0"/>
              <a:t>Kaza Mahkemesi Başkanı veya İcradan sorumlu mukayyit tek taraflı olarak direktif verebileceği gibi karşı tarafa ihbarda bulunarak direktif verebilir.</a:t>
            </a:r>
          </a:p>
          <a:p>
            <a:r>
              <a:rPr lang="tr-TR" i="1" dirty="0"/>
              <a:t>Dilekçe ile Direktif almanın İstisnası : </a:t>
            </a:r>
            <a:r>
              <a:rPr lang="tr-TR" i="1" dirty="0" err="1"/>
              <a:t>zaptedilen</a:t>
            </a:r>
            <a:r>
              <a:rPr lang="tr-TR" i="1" dirty="0"/>
              <a:t> bir mal üzerinde hak iddia edilmesidir </a:t>
            </a:r>
          </a:p>
        </p:txBody>
      </p:sp>
    </p:spTree>
    <p:extLst>
      <p:ext uri="{BB962C8B-B14F-4D97-AF65-F5344CB8AC3E}">
        <p14:creationId xmlns:p14="http://schemas.microsoft.com/office/powerpoint/2010/main" val="411665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3200785-D098-45DA-94C9-8B24B3A0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E. 44 İCRA YOLU İLE TAHSİL EDİLEN PARANIN YATIRILMASI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B99058F-4825-4AB2-B573-5F6F0FDA1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İcra Memuru tarafından tahsil edilen para aynı gün veya onu takip eden ilk iş gününde Gelir ve Vergi Dairesi veya Mahkemelere ait hesaba hükümlü alacaklı veya avukatının hesabına yatırmakla yükümlüdür.</a:t>
            </a:r>
          </a:p>
          <a:p>
            <a:r>
              <a:rPr lang="tr-TR" dirty="0"/>
              <a:t>Gelir ve Vergi Dairesine yatırılan meblağlar , </a:t>
            </a:r>
            <a:r>
              <a:rPr lang="tr-TR" b="1" dirty="0"/>
              <a:t>30 gün içerisinde </a:t>
            </a:r>
            <a:r>
              <a:rPr lang="tr-TR" dirty="0"/>
              <a:t>hükümlü alacaklı veya avukatının önceden belirlenen hesabına aktarılır. </a:t>
            </a:r>
          </a:p>
        </p:txBody>
      </p:sp>
    </p:spTree>
    <p:extLst>
      <p:ext uri="{BB962C8B-B14F-4D97-AF65-F5344CB8AC3E}">
        <p14:creationId xmlns:p14="http://schemas.microsoft.com/office/powerpoint/2010/main" val="27321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7C74334-0647-4E9E-9B00-F2EE4746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Hükümlü Borcun Taksitlendirilmesinde izlenecek yol 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504DA4E-24BF-4FE5-90E0-27D0528DC50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/>
              <a:t>Hukuk Muhakemeleri Usul Yasası madde 14 fıkra 4 , mukayyit veya icra memuruna , icraya konu meblağı tahsil etme yetkisi tanımıştır.</a:t>
            </a:r>
          </a:p>
          <a:p>
            <a:r>
              <a:rPr lang="tr-TR" dirty="0"/>
              <a:t>Hukuk </a:t>
            </a:r>
            <a:r>
              <a:rPr lang="tr-TR" dirty="0" err="1"/>
              <a:t>Muhakemeri</a:t>
            </a:r>
            <a:r>
              <a:rPr lang="tr-TR" dirty="0"/>
              <a:t> Usul Yasası madde 14 fıkra 5 ise taksit yapma hakkı tanımıştır. </a:t>
            </a:r>
          </a:p>
          <a:p>
            <a:r>
              <a:rPr lang="tr-TR" dirty="0"/>
              <a:t>Hükümlü borçlu yasa uyarınca hükümlü borcunu               </a:t>
            </a:r>
            <a:r>
              <a:rPr lang="tr-TR" b="1" dirty="0"/>
              <a:t>4 taksitte </a:t>
            </a:r>
            <a:r>
              <a:rPr lang="tr-TR" dirty="0" err="1"/>
              <a:t>ödeyebilecktir</a:t>
            </a:r>
            <a:r>
              <a:rPr lang="tr-TR" dirty="0"/>
              <a:t>. </a:t>
            </a:r>
          </a:p>
          <a:p>
            <a:r>
              <a:rPr lang="tr-TR" dirty="0"/>
              <a:t>Yapılan tüzük değişikliğinde taksit miktarlarının </a:t>
            </a:r>
            <a:r>
              <a:rPr lang="tr-TR" b="1" dirty="0"/>
              <a:t>üç gün lütuf süresi </a:t>
            </a:r>
            <a:r>
              <a:rPr lang="tr-TR" dirty="0"/>
              <a:t>ile tahsil edilmesini düzenlemiştir. 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="" xmlns:a16="http://schemas.microsoft.com/office/drawing/2014/main" id="{8023B19A-3F08-4335-8412-369C3D93ABA1}"/>
              </a:ext>
            </a:extLst>
          </p:cNvPr>
          <p:cNvSpPr/>
          <p:nvPr/>
        </p:nvSpPr>
        <p:spPr>
          <a:xfrm>
            <a:off x="8301162" y="35818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802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2EC3C1D-987F-41C9-BDA5-D7CFCDC4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 </a:t>
            </a:r>
            <a:r>
              <a:rPr lang="tr-TR" b="1" dirty="0"/>
              <a:t>Haczedilen Malların Satış Yolu</a:t>
            </a:r>
            <a:br>
              <a:rPr lang="tr-TR" b="1" dirty="0"/>
            </a:br>
            <a:r>
              <a:rPr lang="tr-TR" b="1" dirty="0"/>
              <a:t>         </a:t>
            </a:r>
            <a:r>
              <a:rPr lang="tr-TR" sz="4000" b="1" dirty="0"/>
              <a:t>Satış Merkezi ve Açık Artırma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78B39DC-5AC8-4005-8DFB-AF13435CB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Haczedilen malların değeri </a:t>
            </a:r>
            <a:r>
              <a:rPr lang="tr-TR" b="1" dirty="0"/>
              <a:t>asgari ücretin beş katını aşması </a:t>
            </a:r>
            <a:r>
              <a:rPr lang="tr-TR" dirty="0"/>
              <a:t> durumunda menkul mallar kurulacak olan </a:t>
            </a:r>
            <a:r>
              <a:rPr lang="tr-TR" b="1" u="sng" dirty="0"/>
              <a:t>Satış Merkezlerinde </a:t>
            </a:r>
            <a:r>
              <a:rPr lang="tr-TR" dirty="0"/>
              <a:t>satışa arz edilecektir.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Haczedilen menkul malların değerinin </a:t>
            </a:r>
            <a:r>
              <a:rPr lang="tr-TR" b="1" dirty="0"/>
              <a:t>asgari ücretin beş katından az olması</a:t>
            </a:r>
            <a:r>
              <a:rPr lang="tr-TR" dirty="0"/>
              <a:t> durumunda ise mallar </a:t>
            </a:r>
            <a:r>
              <a:rPr lang="tr-TR" b="1" u="sng" dirty="0"/>
              <a:t>Açık Artırma Yöntemi </a:t>
            </a:r>
            <a:r>
              <a:rPr lang="tr-TR" dirty="0"/>
              <a:t>ile satılacaktır. </a:t>
            </a:r>
          </a:p>
          <a:p>
            <a:endParaRPr lang="tr-TR" dirty="0"/>
          </a:p>
          <a:p>
            <a:r>
              <a:rPr lang="tr-TR" b="1" i="1" dirty="0"/>
              <a:t>Hisse senetleri </a:t>
            </a:r>
            <a:r>
              <a:rPr lang="tr-TR" dirty="0"/>
              <a:t>değeri ne olursa olsun</a:t>
            </a:r>
            <a:r>
              <a:rPr lang="tr-TR" b="1" u="sng" dirty="0"/>
              <a:t> Açık Artırma Yöntemi </a:t>
            </a:r>
            <a:r>
              <a:rPr lang="tr-TR" dirty="0"/>
              <a:t>ile satılacaktır. </a:t>
            </a:r>
          </a:p>
        </p:txBody>
      </p:sp>
    </p:spTree>
    <p:extLst>
      <p:ext uri="{BB962C8B-B14F-4D97-AF65-F5344CB8AC3E}">
        <p14:creationId xmlns:p14="http://schemas.microsoft.com/office/powerpoint/2010/main" val="62387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1593</Words>
  <Application>Microsoft Office PowerPoint</Application>
  <PresentationFormat>Geniş ekran</PresentationFormat>
  <Paragraphs>146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MOTORLU ARAÇ MUKAYYİTLİĞİNE YAPILAN BİLDİRİMLER</vt:lpstr>
      <vt:lpstr>HÜKÜMLÜ BORÇLUNUN TASARRUFUNDA BULUNAN MOTORLU ARAÇLAR </vt:lpstr>
      <vt:lpstr>Dilekçe Yolu ile Direktif Alma </vt:lpstr>
      <vt:lpstr>E. 44 İCRA YOLU İLE TAHSİL EDİLEN PARANIN YATIRILMASI </vt:lpstr>
      <vt:lpstr>Hükümlü Borcun Taksitlendirilmesinde izlenecek yol  </vt:lpstr>
      <vt:lpstr>       Haczedilen Malların Satış Yolu          Satış Merkezi ve Açık Artırma </vt:lpstr>
      <vt:lpstr>SATIŞ BEDELİNİN BELİRLENMESİ </vt:lpstr>
      <vt:lpstr>Satışa çıkan malın ilk satışta  satılmaması durumunda izlenecek yol </vt:lpstr>
      <vt:lpstr>SATIŞA ÇIKAN MALIN HÜKÜMLÜ BORÇLUYA İADESİ</vt:lpstr>
      <vt:lpstr>YAPILAN İCRADA HÜKÜMLÜ BORÇLUNUN MALLARIN 3. KİŞİYE AİT OLDUĞUNU İDDİA ETMESİ </vt:lpstr>
      <vt:lpstr>Sahiplik Karinesi Hangi Hallerde Uygulanmayacaktır.? </vt:lpstr>
      <vt:lpstr>KİŞİSEL MALLARDA KRİTER NEDİR.?</vt:lpstr>
      <vt:lpstr>HÜKÜMLÜ BORÇLU MALLARIN 3. KİŞİYE AİT OLDUĞUNU İDDİA ETMESİ </vt:lpstr>
      <vt:lpstr>E. 44 A MAAŞ VE ÖDENEKLERİN YÜKÜMLÜ KILINMASI İLE İCRA YÖNTEMİ </vt:lpstr>
      <vt:lpstr>FORM 43 A’da Neler Yer Alır.?</vt:lpstr>
      <vt:lpstr>İşverenin Cevap Vermesi  </vt:lpstr>
      <vt:lpstr>BANKA HESAPLARINDAKİ PARALARIN HACZİ </vt:lpstr>
      <vt:lpstr>BİLDİRİM DOĞRULTUSUNDA MUKAYYİDİN İZLEYECEĞİ YOL </vt:lpstr>
      <vt:lpstr>ŞİRKET HİSSELERİNİN SATIŞI </vt:lpstr>
      <vt:lpstr>ŞİRKET HİSSELERİNİN DEĞERİNİN TESPİTİ </vt:lpstr>
      <vt:lpstr>Değerin Belirlenmesinde Hangi Kriterler Dikkate Alınır.? </vt:lpstr>
      <vt:lpstr>HİSSE SATIŞINDA TARAFLARA YAPILACAK OLAN BİLDİRİMLER</vt:lpstr>
      <vt:lpstr>Mukayyit tarafından tespit edilen değere itiraz olması </vt:lpstr>
      <vt:lpstr>SATIŞ YAPILDIKTAN SONRA İZLENECEK YOL </vt:lpstr>
      <vt:lpstr>ŞİRKET HİSSELERİ HANGİ YÖNTEMLE SATIŞA ÇIKAR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Mahmure keskiner</dc:creator>
  <cp:lastModifiedBy>Mahmure Keskiner</cp:lastModifiedBy>
  <cp:revision>11</cp:revision>
  <dcterms:created xsi:type="dcterms:W3CDTF">2024-10-12T16:24:08Z</dcterms:created>
  <dcterms:modified xsi:type="dcterms:W3CDTF">2024-10-23T11:32:08Z</dcterms:modified>
</cp:coreProperties>
</file>